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75" r:id="rId3"/>
    <p:sldId id="274" r:id="rId4"/>
    <p:sldId id="273" r:id="rId5"/>
    <p:sldId id="272" r:id="rId6"/>
    <p:sldId id="262" r:id="rId7"/>
    <p:sldId id="263" r:id="rId8"/>
    <p:sldId id="264" r:id="rId9"/>
    <p:sldId id="265" r:id="rId10"/>
    <p:sldId id="277" r:id="rId11"/>
    <p:sldId id="278" r:id="rId12"/>
    <p:sldId id="267" r:id="rId13"/>
    <p:sldId id="257" r:id="rId14"/>
    <p:sldId id="276" r:id="rId15"/>
    <p:sldId id="258" r:id="rId16"/>
    <p:sldId id="261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FC8AD-C5B2-487D-A35E-66C2EBF084F0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A21F6-C537-4279-8E02-298D4D9D89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A1663-3169-49BD-BA37-EFD7A9AC31A7}" type="slidenum">
              <a:rPr lang="en-US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3B2E0D-7656-40CE-99DF-E030CAC06277}" type="slidenum">
              <a:rPr lang="en-US"/>
              <a:pPr/>
              <a:t>10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EBDE7B-7433-4FD6-943B-55B6A5E4584C}" type="slidenum">
              <a:rPr lang="en-US"/>
              <a:pPr/>
              <a:t>11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11B239-149C-4275-BEC3-4559CFDBD79F}" type="slidenum">
              <a:rPr lang="en-US"/>
              <a:pPr/>
              <a:t>12</a:t>
            </a:fld>
            <a:endParaRPr lang="en-US"/>
          </a:p>
        </p:txBody>
      </p:sp>
      <p:sp>
        <p:nvSpPr>
          <p:cNvPr id="757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8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578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1047072-3514-4105-B9D1-E524D8915C8D}" type="slidenum">
              <a:rPr lang="en-US" sz="1200"/>
              <a:pPr algn="r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E3959-3D50-4CEC-A320-67922EC9DA9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BAC551-9DD7-4286-8355-32C973677FC9}" type="slidenum">
              <a:rPr lang="en-US"/>
              <a:pPr/>
              <a:t>17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8E9CF-F6AF-4767-A19A-1FD0854AA2F9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392B4-5E21-4796-8DF0-EABC7093C805}" type="slidenum">
              <a:rPr lang="en-US"/>
              <a:pPr/>
              <a:t>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98B17A-40C3-49AB-B079-26837974362A}" type="slidenum">
              <a:rPr lang="en-US"/>
              <a:pPr/>
              <a:t>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459DE7-E1D5-4118-9680-FF69BE75B9B0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A91CED-F48F-43E2-A68C-F4C460538A35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086DD-0161-44AB-B8BD-3ABF5DE2A54D}" type="slidenum">
              <a:rPr lang="en-US"/>
              <a:pPr/>
              <a:t>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A6838-3656-44EE-BB5C-0B7FD8A229EE}" type="slidenum">
              <a:rPr lang="en-US"/>
              <a:pPr/>
              <a:t>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C4768C-4C70-4457-B55C-0655BAB39387}" type="slidenum">
              <a:rPr lang="en-US"/>
              <a:pPr/>
              <a:t>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95D0E-8E62-47E2-8B5B-635A2EBBA656}" type="datetimeFigureOut">
              <a:rPr lang="en-US" smtClean="0"/>
              <a:pPr/>
              <a:t>7/27/2010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5C98-9481-43E3-99DB-8C3C59EC8C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Edgar%20Spalding\My%20Documents\Presentations\movies\gr1.avi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Documents%20and%20Settings\Edgar%20Spalding\My%20Documents\Presentations\movies\mov3.avi" TargetMode="External"/><Relationship Id="rId1" Type="http://schemas.openxmlformats.org/officeDocument/2006/relationships/video" Target="file:///C:\Documents%20and%20Settings\Edgar%20Spalding\My%20Documents\Presentations\movies\mov2.avi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arracuda.botany.wisc.edu/system/spalding/login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Edgar%20Spalding\My%20Documents\Presentations\movies\robot3.av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hytomorph.wisc.edu/hardware/fixed-cameras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gi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5"/>
          <p:cNvSpPr txBox="1">
            <a:spLocks noChangeArrowheads="1"/>
          </p:cNvSpPr>
          <p:nvPr/>
        </p:nvSpPr>
        <p:spPr bwMode="auto">
          <a:xfrm>
            <a:off x="1143000" y="3048000"/>
            <a:ext cx="798513" cy="49530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/>
              <a:t>cry1</a:t>
            </a:r>
          </a:p>
        </p:txBody>
      </p:sp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7154863" y="3048000"/>
            <a:ext cx="1409700" cy="49530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wild type</a:t>
            </a:r>
          </a:p>
        </p:txBody>
      </p:sp>
      <p:pic>
        <p:nvPicPr>
          <p:cNvPr id="5" name="gr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595563" y="571500"/>
            <a:ext cx="3952875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958850" y="838200"/>
            <a:ext cx="75299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Image processing algorithms find the midline of the root in each frame</a:t>
            </a:r>
            <a:endParaRPr lang="en-US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762000" y="6324600"/>
            <a:ext cx="3543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implemented by Nathan Miller</a:t>
            </a:r>
          </a:p>
        </p:txBody>
      </p:sp>
      <p:pic>
        <p:nvPicPr>
          <p:cNvPr id="12" name="mov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035628"/>
            <a:ext cx="38115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mov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079170"/>
            <a:ext cx="381158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0200" y="304800"/>
            <a:ext cx="5939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Root </a:t>
            </a:r>
            <a:r>
              <a:rPr lang="en-US" sz="2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gravitropism</a:t>
            </a:r>
            <a:r>
              <a:rPr 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is our first high-throughput test case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15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Parameters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such as length and local curvature and their time derivatives are extracted from the midlines, or medial axis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762000" y="6324600"/>
            <a:ext cx="3543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implemented by Nathan Miller</a:t>
            </a:r>
          </a:p>
        </p:txBody>
      </p:sp>
      <p:pic>
        <p:nvPicPr>
          <p:cNvPr id="33796" name="Picture 4" descr="sup1"/>
          <p:cNvPicPr>
            <a:picLocks noChangeAspect="1" noChangeArrowheads="1"/>
          </p:cNvPicPr>
          <p:nvPr/>
        </p:nvPicPr>
        <p:blipFill>
          <a:blip r:embed="rId3" cstate="print">
            <a:lum contrast="18000"/>
          </a:blip>
          <a:srcRect/>
          <a:stretch>
            <a:fillRect/>
          </a:stretch>
        </p:blipFill>
        <p:spPr bwMode="auto">
          <a:xfrm>
            <a:off x="609600" y="1981200"/>
            <a:ext cx="3810000" cy="310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 descr="sup3"/>
          <p:cNvPicPr>
            <a:picLocks noChangeAspect="1" noChangeArrowheads="1"/>
          </p:cNvPicPr>
          <p:nvPr/>
        </p:nvPicPr>
        <p:blipFill>
          <a:blip r:embed="rId4" cstate="print">
            <a:lum bright="-12000" contrast="36000"/>
          </a:blip>
          <a:srcRect/>
          <a:stretch>
            <a:fillRect/>
          </a:stretch>
        </p:blipFill>
        <p:spPr bwMode="auto">
          <a:xfrm>
            <a:off x="4648200" y="1970088"/>
            <a:ext cx="4103688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1600200" y="1422400"/>
            <a:ext cx="876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length</a:t>
            </a:r>
          </a:p>
        </p:txBody>
      </p:sp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5181600" y="1447800"/>
            <a:ext cx="3171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local curvature, </a:t>
            </a:r>
            <a:r>
              <a:rPr lang="en-US" sz="2000" i="1"/>
              <a:t>K</a:t>
            </a:r>
            <a:r>
              <a:rPr lang="en-US" sz="2000"/>
              <a:t> = </a:t>
            </a:r>
            <a:r>
              <a:rPr lang="el-GR" sz="2000"/>
              <a:t>ΔΦ</a:t>
            </a:r>
            <a:r>
              <a:rPr lang="en-US" sz="2000"/>
              <a:t>/</a:t>
            </a:r>
            <a:r>
              <a:rPr lang="el-GR" sz="2000"/>
              <a:t>Δ</a:t>
            </a:r>
            <a:r>
              <a:rPr lang="en-US" sz="2000"/>
              <a:t>s</a:t>
            </a:r>
            <a:endParaRPr lang="el-GR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 descr="Cube"/>
          <p:cNvPicPr>
            <a:picLocks noChangeAspect="1" noChangeArrowheads="1"/>
          </p:cNvPicPr>
          <p:nvPr/>
        </p:nvPicPr>
        <p:blipFill>
          <a:blip r:embed="rId3" cstate="print"/>
          <a:srcRect r="841" b="26299"/>
          <a:stretch>
            <a:fillRect/>
          </a:stretch>
        </p:blipFill>
        <p:spPr bwMode="auto">
          <a:xfrm>
            <a:off x="914400" y="946150"/>
            <a:ext cx="7416800" cy="567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1" name="Rectangle 8"/>
          <p:cNvSpPr>
            <a:spLocks noChangeArrowheads="1"/>
          </p:cNvSpPr>
          <p:nvPr/>
        </p:nvSpPr>
        <p:spPr bwMode="auto">
          <a:xfrm>
            <a:off x="1019175" y="1438275"/>
            <a:ext cx="1676400" cy="1676400"/>
          </a:xfrm>
          <a:prstGeom prst="rect">
            <a:avLst/>
          </a:prstGeom>
          <a:solidFill>
            <a:srgbClr val="D6ECE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Growth rates &amp;</a:t>
            </a:r>
          </a:p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tip angles</a:t>
            </a:r>
          </a:p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extracted</a:t>
            </a:r>
          </a:p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from &gt;645,000</a:t>
            </a:r>
          </a:p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images of</a:t>
            </a:r>
          </a:p>
          <a:p>
            <a:pPr algn="ctr">
              <a:defRPr/>
            </a:pPr>
            <a:r>
              <a:rPr lang="en-US" sz="170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&gt;2000 roots</a:t>
            </a:r>
            <a:r>
              <a:rPr lang="en-US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1481253" y="172845"/>
            <a:ext cx="6172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We measured the responses to gravity of a lot of roots across a grid of conditions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7664" y="2133600"/>
            <a:ext cx="2231136" cy="267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639737" y="5029200"/>
            <a:ext cx="6004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Miron Livny</a:t>
            </a:r>
          </a:p>
          <a:p>
            <a:pPr algn="ctr"/>
            <a:r>
              <a:rPr lang="en-US" sz="2400" dirty="0" smtClean="0"/>
              <a:t>“you need a workflow, and you need Condor”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1066800"/>
            <a:ext cx="335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Then we met Miron Livny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967730"/>
            <a:ext cx="3572966" cy="3357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b="1" dirty="0" smtClean="0"/>
              <a:t>File upload</a:t>
            </a:r>
          </a:p>
          <a:p>
            <a:pPr algn="ctr">
              <a:lnSpc>
                <a:spcPct val="150000"/>
              </a:lnSpc>
              <a:spcAft>
                <a:spcPts val="3000"/>
              </a:spcAft>
            </a:pPr>
            <a:r>
              <a:rPr lang="en-US" dirty="0" smtClean="0"/>
              <a:t>(data, such as time series of images)</a:t>
            </a:r>
            <a:endParaRPr lang="en-US" b="1" dirty="0" smtClean="0"/>
          </a:p>
          <a:p>
            <a:pPr algn="ctr">
              <a:lnSpc>
                <a:spcPct val="150000"/>
              </a:lnSpc>
              <a:spcAft>
                <a:spcPts val="3000"/>
              </a:spcAft>
            </a:pPr>
            <a:r>
              <a:rPr lang="en-US" b="1" dirty="0" smtClean="0"/>
              <a:t>Selection of algorithm to apply</a:t>
            </a:r>
            <a:endParaRPr lang="en-US" b="1" dirty="0"/>
          </a:p>
          <a:p>
            <a:pPr algn="ctr">
              <a:lnSpc>
                <a:spcPct val="150000"/>
              </a:lnSpc>
              <a:spcAft>
                <a:spcPts val="3000"/>
              </a:spcAft>
            </a:pPr>
            <a:r>
              <a:rPr lang="en-US" b="1" dirty="0" smtClean="0"/>
              <a:t>Check status of analysis</a:t>
            </a:r>
            <a:endParaRPr lang="en-US" b="1" dirty="0"/>
          </a:p>
          <a:p>
            <a:pPr algn="ctr">
              <a:lnSpc>
                <a:spcPct val="150000"/>
              </a:lnSpc>
              <a:spcAft>
                <a:spcPts val="3000"/>
              </a:spcAft>
            </a:pPr>
            <a:r>
              <a:rPr lang="en-US" b="1" dirty="0" smtClean="0"/>
              <a:t>Receive results as </a:t>
            </a:r>
            <a:r>
              <a:rPr lang="en-US" b="1" dirty="0" err="1" smtClean="0"/>
              <a:t>csv</a:t>
            </a:r>
            <a:r>
              <a:rPr lang="en-US" b="1" dirty="0" smtClean="0"/>
              <a:t> file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84371" y="914400"/>
            <a:ext cx="266699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Server (</a:t>
            </a:r>
            <a:r>
              <a:rPr lang="en-US" dirty="0" err="1" smtClean="0"/>
              <a:t>Baracuda</a:t>
            </a:r>
            <a:r>
              <a:rPr lang="en-US" dirty="0" smtClean="0"/>
              <a:t>) hosting </a:t>
            </a:r>
            <a:r>
              <a:rPr lang="en-US" dirty="0" err="1" smtClean="0"/>
              <a:t>PostgreSQL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4564" y="2222965"/>
            <a:ext cx="289743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Input file is matched with appropriate algorithm and processed on a Condor grid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9825" y="3694491"/>
            <a:ext cx="3074575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PostgreSQL</a:t>
            </a:r>
            <a:r>
              <a:rPr lang="en-US" dirty="0" smtClean="0"/>
              <a:t> database modeled to accommodate tip angle and growth rate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35825" y="1188821"/>
            <a:ext cx="118872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6679025" y="1918165"/>
            <a:ext cx="4572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6679819" y="3432277"/>
            <a:ext cx="4572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35825" y="4159033"/>
            <a:ext cx="1143000" cy="1588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81400" y="5562600"/>
            <a:ext cx="111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Let’s try it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152400"/>
            <a:ext cx="839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 is a workflow we created that uses Condor and the CHTC grid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2177" y="2057400"/>
            <a:ext cx="222662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http://www.cigarcentral.us/smoking%20ciga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619583" y="3546930"/>
            <a:ext cx="762000" cy="76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65398" y="4953000"/>
            <a:ext cx="3901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Captain Condor</a:t>
            </a:r>
          </a:p>
          <a:p>
            <a:pPr algn="ctr"/>
            <a:r>
              <a:rPr lang="en-US" dirty="0" smtClean="0"/>
              <a:t>“Make me the bottleneck – I dare you!”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t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04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Robotics is increasing our data acquisition throughput, hopefully making the computation once again the bottleneck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762000"/>
            <a:ext cx="69342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1566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Geographically, the distance between Botany and CS is small, but building a functional bridge between them is easier said then done.  Happily, the payoff has been large.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0" y="3810000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Botany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5410200"/>
            <a:ext cx="1249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Computer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Sciences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3657600" y="3962400"/>
            <a:ext cx="1981200" cy="1371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arrow" w="med" len="med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438400" y="381000"/>
            <a:ext cx="436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 multicamera image acquisition platform</a:t>
            </a:r>
          </a:p>
        </p:txBody>
      </p:sp>
      <p:pic>
        <p:nvPicPr>
          <p:cNvPr id="2053" name="Picture 5" descr="rootroomcam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066800"/>
            <a:ext cx="5638800" cy="4229100"/>
          </a:xfrm>
          <a:prstGeom prst="rect">
            <a:avLst/>
          </a:prstGeom>
          <a:noFill/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914400" y="5562600"/>
            <a:ext cx="74072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In different rooms for different purposes we have approximately 20 of these CCD cameras equipped to image Arabidopsis or maize seedling development</a:t>
            </a:r>
            <a:r>
              <a:rPr lang="en-US" dirty="0" smtClean="0"/>
              <a:t>. </a:t>
            </a:r>
            <a:r>
              <a:rPr lang="en-US" dirty="0" smtClean="0">
                <a:hlinkClick r:id="rId4"/>
              </a:rPr>
              <a:t>http://phytomorph.wisc.edu/hardware/fixed-cameras.php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1397310" y="43538"/>
            <a:ext cx="71776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Screen shot of the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HYPOTrace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program</a:t>
            </a:r>
          </a:p>
          <a:p>
            <a:pPr algn="ctr"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(software that automates some seedling measurements)</a:t>
            </a:r>
          </a:p>
          <a:p>
            <a:pPr algn="ctr">
              <a:defRPr/>
            </a:pP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3303588" y="6507163"/>
            <a:ext cx="28622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download at http://phytomorph.wisc.edu</a:t>
            </a: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838200"/>
            <a:ext cx="84582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685800" y="5699125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Machine vision studies of obvious phenotypes provides detail about the missing gene’s function.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85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438400" y="990600"/>
          <a:ext cx="5484813" cy="4527550"/>
        </p:xfrm>
        <a:graphic>
          <a:graphicData uri="http://schemas.openxmlformats.org/presentationml/2006/ole">
            <p:oleObj spid="_x0000_s21506" name="Graph" r:id="rId4" imgW="2926080" imgH="3900960" progId="Origin50.Graph">
              <p:embed/>
            </p:oleObj>
          </a:graphicData>
        </a:graphic>
      </p:graphicFrame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2362200" y="152400"/>
            <a:ext cx="58972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HYPOTrace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Results</a:t>
            </a:r>
          </a:p>
          <a:p>
            <a:pPr algn="ctr"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(the basis of the height difference is revealed)</a:t>
            </a:r>
            <a:endParaRPr 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80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6934200" y="5265738"/>
            <a:ext cx="609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Freeform 9"/>
          <p:cNvSpPr>
            <a:spLocks noChangeAspect="1"/>
          </p:cNvSpPr>
          <p:nvPr/>
        </p:nvSpPr>
        <p:spPr bwMode="auto">
          <a:xfrm>
            <a:off x="814388" y="1987550"/>
            <a:ext cx="1371600" cy="1588"/>
          </a:xfrm>
          <a:custGeom>
            <a:avLst/>
            <a:gdLst>
              <a:gd name="T0" fmla="*/ 0 w 1216"/>
              <a:gd name="T1" fmla="*/ 0 h 1"/>
              <a:gd name="T2" fmla="*/ 1216 w 1216"/>
              <a:gd name="T3" fmla="*/ 0 h 1"/>
              <a:gd name="T4" fmla="*/ 0 60000 65536"/>
              <a:gd name="T5" fmla="*/ 0 60000 65536"/>
              <a:gd name="T6" fmla="*/ 0 w 1216"/>
              <a:gd name="T7" fmla="*/ 0 h 1"/>
              <a:gd name="T8" fmla="*/ 1216 w 121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6" h="1">
                <a:moveTo>
                  <a:pt x="0" y="0"/>
                </a:moveTo>
                <a:lnTo>
                  <a:pt x="1216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1344613" y="900113"/>
            <a:ext cx="739775" cy="1079500"/>
            <a:chOff x="720" y="1152"/>
            <a:chExt cx="672" cy="1200"/>
          </a:xfrm>
        </p:grpSpPr>
        <p:sp>
          <p:nvSpPr>
            <p:cNvPr id="3095" name="Line 11"/>
            <p:cNvSpPr>
              <a:spLocks noChangeAspect="1" noChangeShapeType="1"/>
            </p:cNvSpPr>
            <p:nvPr/>
          </p:nvSpPr>
          <p:spPr bwMode="auto">
            <a:xfrm>
              <a:off x="1008" y="1248"/>
              <a:ext cx="0" cy="1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Line 12"/>
            <p:cNvSpPr>
              <a:spLocks noChangeAspect="1" noChangeShapeType="1"/>
            </p:cNvSpPr>
            <p:nvPr/>
          </p:nvSpPr>
          <p:spPr bwMode="auto">
            <a:xfrm>
              <a:off x="1104" y="1248"/>
              <a:ext cx="0" cy="11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Oval 13"/>
            <p:cNvSpPr>
              <a:spLocks noChangeAspect="1" noChangeArrowheads="1"/>
            </p:cNvSpPr>
            <p:nvPr/>
          </p:nvSpPr>
          <p:spPr bwMode="auto">
            <a:xfrm>
              <a:off x="720" y="1152"/>
              <a:ext cx="336" cy="96"/>
            </a:xfrm>
            <a:prstGeom prst="ellipse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8" name="Oval 14"/>
            <p:cNvSpPr>
              <a:spLocks noChangeAspect="1" noChangeArrowheads="1"/>
            </p:cNvSpPr>
            <p:nvPr/>
          </p:nvSpPr>
          <p:spPr bwMode="auto">
            <a:xfrm>
              <a:off x="1056" y="1152"/>
              <a:ext cx="336" cy="96"/>
            </a:xfrm>
            <a:prstGeom prst="ellipse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762000" y="1633538"/>
            <a:ext cx="741363" cy="346075"/>
            <a:chOff x="1152" y="1968"/>
            <a:chExt cx="672" cy="384"/>
          </a:xfrm>
        </p:grpSpPr>
        <p:sp>
          <p:nvSpPr>
            <p:cNvPr id="3091" name="Line 16"/>
            <p:cNvSpPr>
              <a:spLocks noChangeAspect="1" noChangeShapeType="1"/>
            </p:cNvSpPr>
            <p:nvPr/>
          </p:nvSpPr>
          <p:spPr bwMode="auto">
            <a:xfrm flipV="1">
              <a:off x="1440" y="2016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Line 17"/>
            <p:cNvSpPr>
              <a:spLocks noChangeAspect="1" noChangeShapeType="1"/>
            </p:cNvSpPr>
            <p:nvPr/>
          </p:nvSpPr>
          <p:spPr bwMode="auto">
            <a:xfrm flipV="1">
              <a:off x="1536" y="2016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Oval 18"/>
            <p:cNvSpPr>
              <a:spLocks noChangeAspect="1" noChangeArrowheads="1"/>
            </p:cNvSpPr>
            <p:nvPr/>
          </p:nvSpPr>
          <p:spPr bwMode="auto">
            <a:xfrm>
              <a:off x="1488" y="1968"/>
              <a:ext cx="336" cy="96"/>
            </a:xfrm>
            <a:prstGeom prst="ellipse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4" name="Oval 19"/>
            <p:cNvSpPr>
              <a:spLocks noChangeAspect="1" noChangeArrowheads="1"/>
            </p:cNvSpPr>
            <p:nvPr/>
          </p:nvSpPr>
          <p:spPr bwMode="auto">
            <a:xfrm>
              <a:off x="1152" y="1968"/>
              <a:ext cx="336" cy="96"/>
            </a:xfrm>
            <a:prstGeom prst="ellipse">
              <a:avLst/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3" name="Text Box 20"/>
          <p:cNvSpPr txBox="1">
            <a:spLocks noChangeAspect="1" noChangeArrowheads="1"/>
          </p:cNvSpPr>
          <p:nvPr/>
        </p:nvSpPr>
        <p:spPr bwMode="auto">
          <a:xfrm>
            <a:off x="838200" y="1989138"/>
            <a:ext cx="1295400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600"/>
              <a:t> WT    </a:t>
            </a:r>
            <a:r>
              <a:rPr lang="en-US" sz="1600" i="1"/>
              <a:t>cry1</a:t>
            </a:r>
            <a:endParaRPr lang="en-US" sz="1600"/>
          </a:p>
        </p:txBody>
      </p:sp>
      <p:sp>
        <p:nvSpPr>
          <p:cNvPr id="3085" name="Rectangle 35"/>
          <p:cNvSpPr>
            <a:spLocks noChangeArrowheads="1"/>
          </p:cNvSpPr>
          <p:nvPr/>
        </p:nvSpPr>
        <p:spPr bwMode="auto">
          <a:xfrm>
            <a:off x="6934200" y="2446338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Text Box 38"/>
          <p:cNvSpPr txBox="1">
            <a:spLocks noChangeArrowheads="1"/>
          </p:cNvSpPr>
          <p:nvPr/>
        </p:nvSpPr>
        <p:spPr bwMode="auto">
          <a:xfrm>
            <a:off x="5181600" y="5257800"/>
            <a:ext cx="122180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Time (h)</a:t>
            </a:r>
          </a:p>
        </p:txBody>
      </p:sp>
      <p:sp>
        <p:nvSpPr>
          <p:cNvPr id="3087" name="AutoShape 40"/>
          <p:cNvSpPr>
            <a:spLocks noChangeAspect="1" noChangeArrowheads="1"/>
          </p:cNvSpPr>
          <p:nvPr/>
        </p:nvSpPr>
        <p:spPr bwMode="auto">
          <a:xfrm>
            <a:off x="1096963" y="663575"/>
            <a:ext cx="192087" cy="406400"/>
          </a:xfrm>
          <a:prstGeom prst="downArrow">
            <a:avLst>
              <a:gd name="adj1" fmla="val 50000"/>
              <a:gd name="adj2" fmla="val 52893"/>
            </a:avLst>
          </a:prstGeom>
          <a:solidFill>
            <a:srgbClr val="3366FF">
              <a:alpha val="6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Text Box 42"/>
          <p:cNvSpPr txBox="1">
            <a:spLocks noChangeArrowheads="1"/>
          </p:cNvSpPr>
          <p:nvPr/>
        </p:nvSpPr>
        <p:spPr bwMode="auto">
          <a:xfrm>
            <a:off x="5715000" y="40386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wt</a:t>
            </a:r>
          </a:p>
        </p:txBody>
      </p:sp>
      <p:sp>
        <p:nvSpPr>
          <p:cNvPr id="3089" name="Text Box 43"/>
          <p:cNvSpPr txBox="1">
            <a:spLocks noChangeArrowheads="1"/>
          </p:cNvSpPr>
          <p:nvPr/>
        </p:nvSpPr>
        <p:spPr bwMode="auto">
          <a:xfrm>
            <a:off x="5715000" y="2057400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cry1</a:t>
            </a:r>
          </a:p>
        </p:txBody>
      </p:sp>
      <p:sp>
        <p:nvSpPr>
          <p:cNvPr id="3090" name="Text Box 45"/>
          <p:cNvSpPr txBox="1">
            <a:spLocks noChangeArrowheads="1"/>
          </p:cNvSpPr>
          <p:nvPr/>
        </p:nvSpPr>
        <p:spPr bwMode="auto">
          <a:xfrm>
            <a:off x="2362200" y="1066800"/>
            <a:ext cx="609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515938"/>
            <a:ext cx="4724400" cy="63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Automation Changes the Game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609600" y="1143000"/>
            <a:ext cx="8153400" cy="4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sz="2000" dirty="0"/>
              <a:t>Automation does more than </a:t>
            </a:r>
            <a:r>
              <a:rPr lang="en-US" sz="2000" u="sng" dirty="0"/>
              <a:t>remove tedium</a:t>
            </a:r>
            <a:r>
              <a:rPr lang="en-US" sz="2000" dirty="0"/>
              <a:t>.</a:t>
            </a:r>
          </a:p>
          <a:p>
            <a:pPr>
              <a:lnSpc>
                <a:spcPct val="175000"/>
              </a:lnSpc>
            </a:pPr>
            <a:r>
              <a:rPr lang="en-US" sz="2000" dirty="0"/>
              <a:t>It enables </a:t>
            </a:r>
            <a:r>
              <a:rPr lang="en-US" sz="2000" u="sng" dirty="0"/>
              <a:t>more variables</a:t>
            </a:r>
            <a:r>
              <a:rPr lang="en-US" sz="2000" dirty="0"/>
              <a:t> to be explored.</a:t>
            </a:r>
          </a:p>
          <a:p>
            <a:pPr>
              <a:lnSpc>
                <a:spcPct val="175000"/>
              </a:lnSpc>
            </a:pPr>
            <a:r>
              <a:rPr lang="en-US" sz="2000" dirty="0"/>
              <a:t>This produces a </a:t>
            </a:r>
            <a:r>
              <a:rPr lang="en-US" sz="2000" u="sng" dirty="0"/>
              <a:t>richer description</a:t>
            </a:r>
            <a:r>
              <a:rPr lang="en-US" sz="2000" dirty="0"/>
              <a:t>.</a:t>
            </a:r>
          </a:p>
          <a:p>
            <a:pPr>
              <a:lnSpc>
                <a:spcPct val="175000"/>
              </a:lnSpc>
            </a:pPr>
            <a:r>
              <a:rPr lang="en-US" sz="2000" dirty="0"/>
              <a:t>The data can support </a:t>
            </a:r>
            <a:r>
              <a:rPr lang="en-US" sz="2000" u="sng" dirty="0"/>
              <a:t>computational analysis</a:t>
            </a:r>
            <a:r>
              <a:rPr lang="en-US" sz="2000" dirty="0"/>
              <a:t>.</a:t>
            </a:r>
          </a:p>
          <a:p>
            <a:pPr>
              <a:lnSpc>
                <a:spcPct val="175000"/>
              </a:lnSpc>
            </a:pPr>
            <a:endParaRPr lang="en-US" sz="2000" dirty="0"/>
          </a:p>
          <a:p>
            <a:pPr>
              <a:lnSpc>
                <a:spcPct val="130000"/>
              </a:lnSpc>
            </a:pPr>
            <a:r>
              <a:rPr lang="en-US" sz="2000" dirty="0"/>
              <a:t>Together these things may change the way you </a:t>
            </a:r>
            <a:r>
              <a:rPr lang="en-US" sz="2000" u="sng" dirty="0"/>
              <a:t>think about phenotypes</a:t>
            </a:r>
            <a:r>
              <a:rPr lang="en-US" sz="2000" dirty="0" smtClean="0"/>
              <a:t>.</a:t>
            </a:r>
          </a:p>
          <a:p>
            <a:pPr>
              <a:lnSpc>
                <a:spcPct val="130000"/>
              </a:lnSpc>
            </a:pP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dirty="0" smtClean="0"/>
              <a:t>Automation allows more dimensions to be explored. </a:t>
            </a:r>
            <a:r>
              <a:rPr lang="en-US" sz="2000" dirty="0" smtClean="0"/>
              <a:t>A description in </a:t>
            </a:r>
            <a:r>
              <a:rPr lang="en-US" sz="2000" u="sng" dirty="0" smtClean="0"/>
              <a:t>three dimensions</a:t>
            </a:r>
            <a:r>
              <a:rPr lang="en-US" sz="2000" dirty="0" smtClean="0"/>
              <a:t> can be muc</a:t>
            </a:r>
            <a:r>
              <a:rPr lang="en-US" sz="2000" dirty="0" smtClean="0"/>
              <a:t>h more useful than a two-dimensional description. For example…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828800" y="1450975"/>
          <a:ext cx="5932488" cy="4568825"/>
        </p:xfrm>
        <a:graphic>
          <a:graphicData uri="http://schemas.openxmlformats.org/presentationml/2006/ole">
            <p:oleObj spid="_x0000_s16386" name="Graph" r:id="rId4" imgW="3876480" imgH="2986560" progId="Origin50.Graph">
              <p:embed/>
            </p:oleObj>
          </a:graphicData>
        </a:graphic>
      </p:graphicFrame>
      <p:pic>
        <p:nvPicPr>
          <p:cNvPr id="4099" name="Picture 3" descr="j0425798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752600"/>
            <a:ext cx="167005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2209800" y="762000"/>
            <a:ext cx="5257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My mutant has no phenotype!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#!*@!!^&amp;#!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827213" y="1450975"/>
          <a:ext cx="5932487" cy="4568825"/>
        </p:xfrm>
        <a:graphic>
          <a:graphicData uri="http://schemas.openxmlformats.org/presentationml/2006/ole">
            <p:oleObj spid="_x0000_s17410" name="Graph" r:id="rId4" imgW="3876480" imgH="2986560" progId="Origin50.Graph">
              <p:embed/>
            </p:oleObj>
          </a:graphicData>
        </a:graphic>
      </p:graphicFrame>
      <p:pic>
        <p:nvPicPr>
          <p:cNvPr id="5123" name="Picture 3" descr="j0437797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1752600"/>
            <a:ext cx="139700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2438400" y="762000"/>
            <a:ext cx="4321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Does my mutant have a phenotype?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827213" y="1450975"/>
          <a:ext cx="5932487" cy="4568825"/>
        </p:xfrm>
        <a:graphic>
          <a:graphicData uri="http://schemas.openxmlformats.org/presentationml/2006/ole">
            <p:oleObj spid="_x0000_s18434" name="Graph" r:id="rId4" imgW="3876480" imgH="2986560" progId="Origin50.Graph">
              <p:embed/>
            </p:oleObj>
          </a:graphicData>
        </a:graphic>
      </p:graphicFrame>
      <p:pic>
        <p:nvPicPr>
          <p:cNvPr id="6147" name="Picture 3" descr="j0437583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1819275"/>
            <a:ext cx="1447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2743200" y="762000"/>
            <a:ext cx="40163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My mutant has a phenotype!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827213" y="1450975"/>
          <a:ext cx="5932487" cy="4568825"/>
        </p:xfrm>
        <a:graphic>
          <a:graphicData uri="http://schemas.openxmlformats.org/presentationml/2006/ole">
            <p:oleObj spid="_x0000_s19458" name="Graph" r:id="rId4" imgW="3876480" imgH="2986560" progId="Origin50.Graph">
              <p:embed/>
            </p:oleObj>
          </a:graphicData>
        </a:graphic>
      </p:graphicFrame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2743200" y="762000"/>
            <a:ext cx="4016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if you are lucky….</a:t>
            </a:r>
          </a:p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My mutant has a BIG phenotype!</a:t>
            </a:r>
            <a:r>
              <a:rPr lang="en-US" sz="2000" dirty="0"/>
              <a:t> </a:t>
            </a:r>
          </a:p>
        </p:txBody>
      </p:sp>
      <p:pic>
        <p:nvPicPr>
          <p:cNvPr id="7172" name="Picture 4" descr="smiley-face skipping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0463" y="1371600"/>
            <a:ext cx="11811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448</Words>
  <Application>Microsoft Office PowerPoint</Application>
  <PresentationFormat>On-screen Show (4:3)</PresentationFormat>
  <Paragraphs>77</Paragraphs>
  <Slides>17</Slides>
  <Notes>14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Graph</vt:lpstr>
      <vt:lpstr>Slide 1</vt:lpstr>
      <vt:lpstr>Slide 2</vt:lpstr>
      <vt:lpstr>Slide 3</vt:lpstr>
      <vt:lpstr>Slide 4</vt:lpstr>
      <vt:lpstr>Automation Changes the Game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Edgar Spalding</dc:creator>
  <cp:lastModifiedBy>Edgar Spalding</cp:lastModifiedBy>
  <cp:revision>11</cp:revision>
  <dcterms:created xsi:type="dcterms:W3CDTF">2010-07-22T02:26:34Z</dcterms:created>
  <dcterms:modified xsi:type="dcterms:W3CDTF">2010-07-28T03:14:01Z</dcterms:modified>
</cp:coreProperties>
</file>